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7449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github.com/usuario/repositorio.git" TargetMode="External"/><Relationship Id="rId4" Type="http://schemas.openxmlformats.org/officeDocument/2006/relationships/hyperlink" Target="mailto:tuemail@example.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901065"/>
            <a:ext cx="7415927" cy="1002030"/>
          </a:xfrm>
          <a:prstGeom prst="rect">
            <a:avLst/>
          </a:prstGeom>
          <a:noFill/>
          <a:ln/>
        </p:spPr>
        <p:txBody>
          <a:bodyPr wrap="none" rtlCol="0" anchor="t"/>
          <a:lstStyle/>
          <a:p>
            <a:pPr marL="0" indent="0">
              <a:lnSpc>
                <a:spcPts val="7890"/>
              </a:lnSpc>
              <a:buNone/>
            </a:pPr>
            <a:r>
              <a:rPr lang="en-US" sz="6312" b="1" dirty="0">
                <a:solidFill>
                  <a:srgbClr val="FFFFFF"/>
                </a:solidFill>
                <a:latin typeface="Nunito" pitchFamily="34" charset="0"/>
                <a:ea typeface="Nunito" pitchFamily="34" charset="-122"/>
                <a:cs typeface="Nunito" pitchFamily="34" charset="-120"/>
              </a:rPr>
              <a:t>Tutorial de C</a:t>
            </a:r>
            <a:endParaRPr lang="en-US" sz="6312" dirty="0"/>
          </a:p>
        </p:txBody>
      </p:sp>
      <p:sp>
        <p:nvSpPr>
          <p:cNvPr id="6" name="Text 2"/>
          <p:cNvSpPr/>
          <p:nvPr/>
        </p:nvSpPr>
        <p:spPr>
          <a:xfrm>
            <a:off x="6350437" y="2273379"/>
            <a:ext cx="7415927" cy="4345543"/>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El lenguaje de programación C sigue siendo una herramienta fundamental en el mundo del desarrollo de software. A pesar de que algunos de sus elementos se consideran obsoletos, C mantiene su validez y relevancia, ofreciendo a los programadores una base sólida para construir aplicaciones eficientes y de alto rendimiento. En este tutorial, exploraremos las características clave de C, incluyendo sus elementos obsoletos pero aún válidos, las nuevas palabras clave introducidas en el estándar C11, las convenciones de llamada, el manejo de la pila y la recursividad, el manejo de memoria y cadenas, así como la interacción con procesos, subprocesos e hilos, y la programación de sockets de red.</a:t>
            </a:r>
            <a:endParaRPr lang="en-US" sz="1944" dirty="0"/>
          </a:p>
        </p:txBody>
      </p:sp>
      <p:sp>
        <p:nvSpPr>
          <p:cNvPr id="7" name="Shape 3"/>
          <p:cNvSpPr/>
          <p:nvPr/>
        </p:nvSpPr>
        <p:spPr>
          <a:xfrm>
            <a:off x="6350437" y="6915031"/>
            <a:ext cx="394930" cy="394930"/>
          </a:xfrm>
          <a:prstGeom prst="roundRect">
            <a:avLst>
              <a:gd name="adj" fmla="val 23151155"/>
            </a:avLst>
          </a:prstGeom>
          <a:noFill/>
          <a:ln w="7620">
            <a:solidFill>
              <a:srgbClr val="FFFFFF"/>
            </a:solidFill>
            <a:prstDash val="solid"/>
          </a:ln>
        </p:spPr>
      </p:sp>
      <p:sp>
        <p:nvSpPr>
          <p:cNvPr id="9" name="Text 4"/>
          <p:cNvSpPr/>
          <p:nvPr/>
        </p:nvSpPr>
        <p:spPr>
          <a:xfrm>
            <a:off x="6868716" y="6896576"/>
            <a:ext cx="4392216" cy="431959"/>
          </a:xfrm>
          <a:prstGeom prst="rect">
            <a:avLst/>
          </a:prstGeom>
          <a:noFill/>
          <a:ln/>
        </p:spPr>
        <p:txBody>
          <a:bodyPr wrap="none" rtlCol="0" anchor="t"/>
          <a:lstStyle/>
          <a:p>
            <a:pPr marL="0" indent="0" algn="l">
              <a:lnSpc>
                <a:spcPts val="3402"/>
              </a:lnSpc>
              <a:buNone/>
            </a:pPr>
            <a:r>
              <a:rPr lang="en-US" sz="2430" b="1" dirty="0">
                <a:solidFill>
                  <a:srgbClr val="FFFFFF"/>
                </a:solidFill>
                <a:latin typeface="PT Sans" pitchFamily="34" charset="0"/>
                <a:ea typeface="PT Sans" pitchFamily="34" charset="-122"/>
                <a:cs typeface="PT Sans" pitchFamily="34" charset="-120"/>
              </a:rPr>
              <a:t> Fernando Javier Pérez Vásquez</a:t>
            </a:r>
            <a:endParaRPr lang="en-US" sz="243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1289209"/>
            <a:ext cx="5809059"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Comandos para Git</a:t>
            </a:r>
            <a:endParaRPr lang="en-US" sz="4574" dirty="0"/>
          </a:p>
        </p:txBody>
      </p:sp>
      <p:sp>
        <p:nvSpPr>
          <p:cNvPr id="5" name="Text 2"/>
          <p:cNvSpPr/>
          <p:nvPr/>
        </p:nvSpPr>
        <p:spPr>
          <a:xfrm>
            <a:off x="1363623" y="2509004"/>
            <a:ext cx="12297966" cy="395049"/>
          </a:xfrm>
          <a:prstGeom prst="rect">
            <a:avLst/>
          </a:prstGeom>
          <a:noFill/>
          <a:ln/>
        </p:spPr>
        <p:txBody>
          <a:bodyPr wrap="none" rtlCol="0" anchor="t"/>
          <a:lstStyle/>
          <a:p>
            <a:pPr marL="342900" indent="-342900" algn="l">
              <a:lnSpc>
                <a:spcPts val="3110"/>
              </a:lnSpc>
              <a:buSzPct val="100000"/>
              <a:buFont typeface="+mj-lt"/>
              <a:buAutoNum type="arabicPeriod"/>
            </a:pPr>
            <a:r>
              <a:rPr lang="en-US" sz="1944" dirty="0">
                <a:solidFill>
                  <a:srgbClr val="FFFFFF"/>
                </a:solidFill>
                <a:latin typeface="PT Sans" pitchFamily="34" charset="0"/>
                <a:ea typeface="PT Sans" pitchFamily="34" charset="-122"/>
                <a:cs typeface="PT Sans" pitchFamily="34" charset="-120"/>
              </a:rPr>
              <a:t>Comandos para Git</a:t>
            </a:r>
            <a:endParaRPr lang="en-US" sz="1944" dirty="0"/>
          </a:p>
        </p:txBody>
      </p:sp>
      <p:sp>
        <p:nvSpPr>
          <p:cNvPr id="6" name="Text 3"/>
          <p:cNvSpPr/>
          <p:nvPr/>
        </p:nvSpPr>
        <p:spPr>
          <a:xfrm>
            <a:off x="968693" y="3181707"/>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Aquí tienes una lista de comandos básicos de Git:</a:t>
            </a:r>
            <a:endParaRPr lang="en-US" sz="1944" dirty="0"/>
          </a:p>
        </p:txBody>
      </p:sp>
      <p:sp>
        <p:nvSpPr>
          <p:cNvPr id="7" name="Text 4"/>
          <p:cNvSpPr/>
          <p:nvPr/>
        </p:nvSpPr>
        <p:spPr>
          <a:xfrm>
            <a:off x="968693" y="3854410"/>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config --global user.name "Tu Nombre" </a:t>
            </a:r>
            <a:endParaRPr lang="en-US" sz="1944" dirty="0"/>
          </a:p>
        </p:txBody>
      </p:sp>
      <p:sp>
        <p:nvSpPr>
          <p:cNvPr id="8" name="Text 5"/>
          <p:cNvSpPr/>
          <p:nvPr/>
        </p:nvSpPr>
        <p:spPr>
          <a:xfrm>
            <a:off x="968693" y="4527113"/>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config --global user.email "</a:t>
            </a:r>
            <a:r>
              <a:rPr lang="en-US" sz="1944" u="sng" dirty="0">
                <a:solidFill>
                  <a:srgbClr val="F2B42D"/>
                </a:solidFill>
                <a:latin typeface="PT Sans" pitchFamily="34" charset="0"/>
                <a:ea typeface="PT Sans" pitchFamily="34" charset="-122"/>
                <a:cs typeface="PT Sans" pitchFamily="34" charset="-120"/>
                <a:hlinkClick r:id="rId4">
                  <a:extLst>
                    <a:ext uri="{A12FA001-AC4F-418D-AE19-62706E023703}">
                      <ahyp:hlinkClr xmlns:ahyp="http://schemas.microsoft.com/office/drawing/2018/hyperlinkcolor" val="tx"/>
                    </a:ext>
                  </a:extLst>
                </a:hlinkClick>
              </a:rPr>
              <a:t>tuemail@example.com</a:t>
            </a:r>
            <a:r>
              <a:rPr lang="en-US" sz="1944" dirty="0">
                <a:solidFill>
                  <a:srgbClr val="FFFFFF"/>
                </a:solidFill>
                <a:latin typeface="PT Sans" pitchFamily="34" charset="0"/>
                <a:ea typeface="PT Sans" pitchFamily="34" charset="-122"/>
                <a:cs typeface="PT Sans" pitchFamily="34" charset="-120"/>
              </a:rPr>
              <a:t>"</a:t>
            </a:r>
            <a:endParaRPr lang="en-US" sz="1944" dirty="0"/>
          </a:p>
        </p:txBody>
      </p:sp>
      <p:sp>
        <p:nvSpPr>
          <p:cNvPr id="9" name="Text 6"/>
          <p:cNvSpPr/>
          <p:nvPr/>
        </p:nvSpPr>
        <p:spPr>
          <a:xfrm>
            <a:off x="968693" y="5199817"/>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init; git clone </a:t>
            </a:r>
            <a:r>
              <a:rPr lang="en-US" sz="1944" u="sng" dirty="0">
                <a:solidFill>
                  <a:srgbClr val="F2B42D"/>
                </a:solidFill>
                <a:latin typeface="PT Sans" pitchFamily="34" charset="0"/>
                <a:ea typeface="PT Sans" pitchFamily="34" charset="-122"/>
                <a:cs typeface="PT Sans" pitchFamily="34" charset="-120"/>
                <a:hlinkClick r:id="rId5">
                  <a:extLst>
                    <a:ext uri="{A12FA001-AC4F-418D-AE19-62706E023703}">
                      <ahyp:hlinkClr xmlns:ahyp="http://schemas.microsoft.com/office/drawing/2018/hyperlinkcolor" val="tx"/>
                    </a:ext>
                  </a:extLst>
                </a:hlinkClick>
              </a:rPr>
              <a:t>https://github.com/usuario/repositorio.git</a:t>
            </a:r>
            <a:endParaRPr lang="en-US" sz="1944" dirty="0"/>
          </a:p>
        </p:txBody>
      </p:sp>
      <p:sp>
        <p:nvSpPr>
          <p:cNvPr id="10" name="Text 7"/>
          <p:cNvSpPr/>
          <p:nvPr/>
        </p:nvSpPr>
        <p:spPr>
          <a:xfrm>
            <a:off x="968693" y="5872520"/>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status; git add archivo.txt; git add .</a:t>
            </a:r>
            <a:endParaRPr lang="en-US" sz="1944" dirty="0"/>
          </a:p>
        </p:txBody>
      </p:sp>
      <p:sp>
        <p:nvSpPr>
          <p:cNvPr id="11" name="Text 8"/>
          <p:cNvSpPr/>
          <p:nvPr/>
        </p:nvSpPr>
        <p:spPr>
          <a:xfrm>
            <a:off x="968693" y="6545223"/>
            <a:ext cx="12692896" cy="395049"/>
          </a:xfrm>
          <a:prstGeom prst="rect">
            <a:avLst/>
          </a:prstGeom>
          <a:noFill/>
          <a:ln/>
        </p:spPr>
        <p:txBody>
          <a:bodyPr wrap="non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commit -m "Mensaje del commit"</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053"/>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33053"/>
          </a:xfrm>
          <a:prstGeom prst="rect">
            <a:avLst/>
          </a:prstGeom>
        </p:spPr>
      </p:pic>
      <p:sp>
        <p:nvSpPr>
          <p:cNvPr id="5" name="Text 1"/>
          <p:cNvSpPr/>
          <p:nvPr/>
        </p:nvSpPr>
        <p:spPr>
          <a:xfrm>
            <a:off x="6340912" y="671393"/>
            <a:ext cx="7434977" cy="1436132"/>
          </a:xfrm>
          <a:prstGeom prst="rect">
            <a:avLst/>
          </a:prstGeom>
          <a:noFill/>
          <a:ln/>
        </p:spPr>
        <p:txBody>
          <a:bodyPr wrap="square" rtlCol="0" anchor="t"/>
          <a:lstStyle/>
          <a:p>
            <a:pPr marL="0" indent="0">
              <a:lnSpc>
                <a:spcPts val="5655"/>
              </a:lnSpc>
              <a:buNone/>
            </a:pPr>
            <a:r>
              <a:rPr lang="en-US" sz="4524" b="1" dirty="0">
                <a:solidFill>
                  <a:srgbClr val="FFFFFF"/>
                </a:solidFill>
                <a:latin typeface="Nunito" pitchFamily="34" charset="0"/>
                <a:ea typeface="Nunito" pitchFamily="34" charset="-122"/>
                <a:cs typeface="Nunito" pitchFamily="34" charset="-120"/>
              </a:rPr>
              <a:t>Elementos Obsoletos, Pero Aún Válidos En C</a:t>
            </a:r>
            <a:endParaRPr lang="en-US" sz="4524" dirty="0"/>
          </a:p>
        </p:txBody>
      </p:sp>
      <p:sp>
        <p:nvSpPr>
          <p:cNvPr id="6" name="Shape 2"/>
          <p:cNvSpPr/>
          <p:nvPr/>
        </p:nvSpPr>
        <p:spPr>
          <a:xfrm>
            <a:off x="6340912" y="2473762"/>
            <a:ext cx="7434977" cy="2617232"/>
          </a:xfrm>
          <a:prstGeom prst="roundRect">
            <a:avLst>
              <a:gd name="adj" fmla="val 13994"/>
            </a:avLst>
          </a:prstGeom>
          <a:solidFill>
            <a:srgbClr val="00002E"/>
          </a:solidFill>
          <a:ln w="30480">
            <a:solidFill>
              <a:srgbClr val="F2B42D"/>
            </a:solidFill>
            <a:prstDash val="solid"/>
          </a:ln>
        </p:spPr>
      </p:sp>
      <p:sp>
        <p:nvSpPr>
          <p:cNvPr id="7" name="Text 3"/>
          <p:cNvSpPr/>
          <p:nvPr/>
        </p:nvSpPr>
        <p:spPr>
          <a:xfrm>
            <a:off x="6615470" y="2748320"/>
            <a:ext cx="4358045" cy="359092"/>
          </a:xfrm>
          <a:prstGeom prst="rect">
            <a:avLst/>
          </a:prstGeom>
          <a:noFill/>
          <a:ln/>
        </p:spPr>
        <p:txBody>
          <a:bodyPr wrap="none" rtlCol="0" anchor="t"/>
          <a:lstStyle/>
          <a:p>
            <a:pPr marL="0" indent="0">
              <a:lnSpc>
                <a:spcPts val="2827"/>
              </a:lnSpc>
              <a:buNone/>
            </a:pPr>
            <a:r>
              <a:rPr lang="en-US" sz="2262" b="1" dirty="0">
                <a:solidFill>
                  <a:srgbClr val="FFFFFF"/>
                </a:solidFill>
                <a:latin typeface="Nunito" pitchFamily="34" charset="0"/>
                <a:ea typeface="Nunito" pitchFamily="34" charset="-122"/>
                <a:cs typeface="Nunito" pitchFamily="34" charset="-120"/>
              </a:rPr>
              <a:t>Funciones de Manejo de Memoria</a:t>
            </a:r>
            <a:endParaRPr lang="en-US" sz="2262" dirty="0"/>
          </a:p>
        </p:txBody>
      </p:sp>
      <p:sp>
        <p:nvSpPr>
          <p:cNvPr id="8" name="Text 4"/>
          <p:cNvSpPr/>
          <p:nvPr/>
        </p:nvSpPr>
        <p:spPr>
          <a:xfrm>
            <a:off x="6615470" y="3253859"/>
            <a:ext cx="6885861" cy="1562576"/>
          </a:xfrm>
          <a:prstGeom prst="rect">
            <a:avLst/>
          </a:prstGeom>
          <a:noFill/>
          <a:ln/>
        </p:spPr>
        <p:txBody>
          <a:bodyPr wrap="square" rtlCol="0" anchor="t"/>
          <a:lstStyle/>
          <a:p>
            <a:pPr marL="0" indent="0">
              <a:lnSpc>
                <a:spcPts val="3076"/>
              </a:lnSpc>
              <a:buNone/>
            </a:pPr>
            <a:r>
              <a:rPr lang="en-US" sz="1923" dirty="0">
                <a:solidFill>
                  <a:srgbClr val="FFFFFF"/>
                </a:solidFill>
                <a:latin typeface="PT Sans" pitchFamily="34" charset="0"/>
                <a:ea typeface="PT Sans" pitchFamily="34" charset="-122"/>
                <a:cs typeface="PT Sans" pitchFamily="34" charset="-120"/>
              </a:rPr>
              <a:t>Aunque se prefieren prácticas más seguras y gestionadas en lenguajes modernos, las funciones básicas de gestión de memoria como malloc, calloc, realloc y free siguen siendo válidas y ampliamente utilizadas en C.</a:t>
            </a:r>
            <a:endParaRPr lang="en-US" sz="1923" dirty="0"/>
          </a:p>
        </p:txBody>
      </p:sp>
      <p:sp>
        <p:nvSpPr>
          <p:cNvPr id="9" name="Shape 5"/>
          <p:cNvSpPr/>
          <p:nvPr/>
        </p:nvSpPr>
        <p:spPr>
          <a:xfrm>
            <a:off x="6340912" y="5335072"/>
            <a:ext cx="7434977" cy="2226588"/>
          </a:xfrm>
          <a:prstGeom prst="roundRect">
            <a:avLst>
              <a:gd name="adj" fmla="val 16449"/>
            </a:avLst>
          </a:prstGeom>
          <a:solidFill>
            <a:srgbClr val="00002E"/>
          </a:solidFill>
          <a:ln w="30480">
            <a:solidFill>
              <a:srgbClr val="D7425E"/>
            </a:solidFill>
            <a:prstDash val="solid"/>
          </a:ln>
        </p:spPr>
      </p:sp>
      <p:sp>
        <p:nvSpPr>
          <p:cNvPr id="10" name="Text 6"/>
          <p:cNvSpPr/>
          <p:nvPr/>
        </p:nvSpPr>
        <p:spPr>
          <a:xfrm>
            <a:off x="6615470" y="5609630"/>
            <a:ext cx="3707844" cy="359092"/>
          </a:xfrm>
          <a:prstGeom prst="rect">
            <a:avLst/>
          </a:prstGeom>
          <a:noFill/>
          <a:ln/>
        </p:spPr>
        <p:txBody>
          <a:bodyPr wrap="none" rtlCol="0" anchor="t"/>
          <a:lstStyle/>
          <a:p>
            <a:pPr marL="0" indent="0">
              <a:lnSpc>
                <a:spcPts val="2827"/>
              </a:lnSpc>
              <a:buNone/>
            </a:pPr>
            <a:r>
              <a:rPr lang="en-US" sz="2262" b="1" dirty="0">
                <a:solidFill>
                  <a:srgbClr val="FFFFFF"/>
                </a:solidFill>
                <a:latin typeface="Nunito" pitchFamily="34" charset="0"/>
                <a:ea typeface="Nunito" pitchFamily="34" charset="-122"/>
                <a:cs typeface="Nunito" pitchFamily="34" charset="-120"/>
              </a:rPr>
              <a:t>Funciones de Entrada/Salida</a:t>
            </a:r>
            <a:endParaRPr lang="en-US" sz="2262" dirty="0"/>
          </a:p>
        </p:txBody>
      </p:sp>
      <p:sp>
        <p:nvSpPr>
          <p:cNvPr id="11" name="Text 7"/>
          <p:cNvSpPr/>
          <p:nvPr/>
        </p:nvSpPr>
        <p:spPr>
          <a:xfrm>
            <a:off x="6615470" y="6115169"/>
            <a:ext cx="6885861" cy="1171932"/>
          </a:xfrm>
          <a:prstGeom prst="rect">
            <a:avLst/>
          </a:prstGeom>
          <a:noFill/>
          <a:ln/>
        </p:spPr>
        <p:txBody>
          <a:bodyPr wrap="square" rtlCol="0" anchor="t"/>
          <a:lstStyle/>
          <a:p>
            <a:pPr marL="0" indent="0">
              <a:lnSpc>
                <a:spcPts val="3076"/>
              </a:lnSpc>
              <a:buNone/>
            </a:pPr>
            <a:r>
              <a:rPr lang="en-US" sz="1923" dirty="0">
                <a:solidFill>
                  <a:srgbClr val="FFFFFF"/>
                </a:solidFill>
                <a:latin typeface="PT Sans" pitchFamily="34" charset="0"/>
                <a:ea typeface="PT Sans" pitchFamily="34" charset="-122"/>
                <a:cs typeface="PT Sans" pitchFamily="34" charset="-120"/>
              </a:rPr>
              <a:t>Funciones como scanf, printf y gets, aunque se consideran obsoletas, aún se utilizan en C, aunque se recomienda tener precaución con gets debido a problemas de seguridad.</a:t>
            </a:r>
            <a:endParaRPr lang="en-US" sz="192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3086100"/>
          </a:xfrm>
          <a:prstGeom prst="rect">
            <a:avLst/>
          </a:prstGeom>
        </p:spPr>
      </p:pic>
      <p:sp>
        <p:nvSpPr>
          <p:cNvPr id="5" name="Text 1"/>
          <p:cNvSpPr/>
          <p:nvPr/>
        </p:nvSpPr>
        <p:spPr>
          <a:xfrm>
            <a:off x="968693" y="4122658"/>
            <a:ext cx="8106728"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Nuevas Palabras Clave en C11</a:t>
            </a:r>
            <a:endParaRPr lang="en-US" sz="4574" dirty="0"/>
          </a:p>
        </p:txBody>
      </p:sp>
      <p:sp>
        <p:nvSpPr>
          <p:cNvPr id="6" name="Shape 2"/>
          <p:cNvSpPr/>
          <p:nvPr/>
        </p:nvSpPr>
        <p:spPr>
          <a:xfrm>
            <a:off x="968693" y="5496639"/>
            <a:ext cx="555427" cy="555427"/>
          </a:xfrm>
          <a:prstGeom prst="roundRect">
            <a:avLst>
              <a:gd name="adj" fmla="val 66675"/>
            </a:avLst>
          </a:prstGeom>
          <a:solidFill>
            <a:srgbClr val="00002E"/>
          </a:solidFill>
          <a:ln w="30480">
            <a:solidFill>
              <a:srgbClr val="F2B42D"/>
            </a:solidFill>
            <a:prstDash val="solid"/>
          </a:ln>
        </p:spPr>
      </p:sp>
      <p:sp>
        <p:nvSpPr>
          <p:cNvPr id="7" name="Text 3"/>
          <p:cNvSpPr/>
          <p:nvPr/>
        </p:nvSpPr>
        <p:spPr>
          <a:xfrm>
            <a:off x="1141809" y="5600105"/>
            <a:ext cx="209193" cy="348496"/>
          </a:xfrm>
          <a:prstGeom prst="rect">
            <a:avLst/>
          </a:prstGeom>
          <a:noFill/>
          <a:ln/>
        </p:spPr>
        <p:txBody>
          <a:bodyPr wrap="none" rtlCol="0" anchor="t"/>
          <a:lstStyle/>
          <a:p>
            <a:pPr marL="0" indent="0" algn="ctr">
              <a:lnSpc>
                <a:spcPts val="2744"/>
              </a:lnSpc>
              <a:buNone/>
            </a:pPr>
            <a:r>
              <a:rPr lang="en-US" sz="2744" b="1" dirty="0">
                <a:solidFill>
                  <a:srgbClr val="FFFFFF"/>
                </a:solidFill>
                <a:latin typeface="Nunito" pitchFamily="34" charset="0"/>
                <a:ea typeface="Nunito" pitchFamily="34" charset="-122"/>
                <a:cs typeface="Nunito" pitchFamily="34" charset="-120"/>
              </a:rPr>
              <a:t>1</a:t>
            </a:r>
            <a:endParaRPr lang="en-US" sz="2744" dirty="0"/>
          </a:p>
        </p:txBody>
      </p:sp>
      <p:sp>
        <p:nvSpPr>
          <p:cNvPr id="8" name="Text 4"/>
          <p:cNvSpPr/>
          <p:nvPr/>
        </p:nvSpPr>
        <p:spPr>
          <a:xfrm>
            <a:off x="1770936" y="5496639"/>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Palabras Clave Clave</a:t>
            </a:r>
            <a:endParaRPr lang="en-US" sz="2287" dirty="0"/>
          </a:p>
        </p:txBody>
      </p:sp>
      <p:sp>
        <p:nvSpPr>
          <p:cNvPr id="9" name="Text 5"/>
          <p:cNvSpPr/>
          <p:nvPr/>
        </p:nvSpPr>
        <p:spPr>
          <a:xfrm>
            <a:off x="1770936" y="6007894"/>
            <a:ext cx="11890653" cy="118514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El estándar C11 introdujo nuevas palabras clave como _Alignas, _Alignof, _Atomic, _Generic, _Noreturn, _Static_assert y _Thread_local, que mejoran la gestión de la memoria, las afirmaciones estáticas, la programación atómica y la programación en paralelo.</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039541"/>
            <a:ext cx="8231029"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Convenciones de Llamada en C</a:t>
            </a:r>
            <a:endParaRPr lang="en-US" sz="4574" dirty="0"/>
          </a:p>
        </p:txBody>
      </p:sp>
      <p:sp>
        <p:nvSpPr>
          <p:cNvPr id="5" name="Text 2"/>
          <p:cNvSpPr/>
          <p:nvPr/>
        </p:nvSpPr>
        <p:spPr>
          <a:xfrm>
            <a:off x="968693" y="3382685"/>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cdecl</a:t>
            </a:r>
            <a:endParaRPr lang="en-US" sz="2287" dirty="0"/>
          </a:p>
        </p:txBody>
      </p:sp>
      <p:sp>
        <p:nvSpPr>
          <p:cNvPr id="6" name="Text 3"/>
          <p:cNvSpPr/>
          <p:nvPr/>
        </p:nvSpPr>
        <p:spPr>
          <a:xfrm>
            <a:off x="968693" y="3992642"/>
            <a:ext cx="3828931" cy="1975247"/>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La convención estándar para la mayoría de las funciones en C, donde los argumentos se pasan de derecha a izquierda y el valor de retorno se coloca en el registro.</a:t>
            </a:r>
            <a:endParaRPr lang="en-US" sz="1944" dirty="0"/>
          </a:p>
        </p:txBody>
      </p:sp>
      <p:sp>
        <p:nvSpPr>
          <p:cNvPr id="7" name="Text 4"/>
          <p:cNvSpPr/>
          <p:nvPr/>
        </p:nvSpPr>
        <p:spPr>
          <a:xfrm>
            <a:off x="5407462" y="3382685"/>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stdcall</a:t>
            </a:r>
            <a:endParaRPr lang="en-US" sz="2287" dirty="0"/>
          </a:p>
        </p:txBody>
      </p:sp>
      <p:sp>
        <p:nvSpPr>
          <p:cNvPr id="8" name="Text 5"/>
          <p:cNvSpPr/>
          <p:nvPr/>
        </p:nvSpPr>
        <p:spPr>
          <a:xfrm>
            <a:off x="5407462" y="3992642"/>
            <a:ext cx="3828931" cy="158019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Utilizada principalmente en la API de Windows, donde los argumentos se pasan de derecha a izquierda y la función llamada limpia la pila.</a:t>
            </a:r>
            <a:endParaRPr lang="en-US" sz="1944" dirty="0"/>
          </a:p>
        </p:txBody>
      </p:sp>
      <p:sp>
        <p:nvSpPr>
          <p:cNvPr id="9" name="Text 6"/>
          <p:cNvSpPr/>
          <p:nvPr/>
        </p:nvSpPr>
        <p:spPr>
          <a:xfrm>
            <a:off x="9846231" y="3382685"/>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fastcall</a:t>
            </a:r>
            <a:endParaRPr lang="en-US" sz="2287" dirty="0"/>
          </a:p>
        </p:txBody>
      </p:sp>
      <p:sp>
        <p:nvSpPr>
          <p:cNvPr id="10" name="Text 7"/>
          <p:cNvSpPr/>
          <p:nvPr/>
        </p:nvSpPr>
        <p:spPr>
          <a:xfrm>
            <a:off x="9846231" y="3992642"/>
            <a:ext cx="3828931" cy="158019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Los primeros dos argumentos (o menos) se pasan en registros en lugar de en la pila para mayor eficiencia.</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30910"/>
          </a:xfrm>
          <a:prstGeom prst="rect">
            <a:avLst/>
          </a:prstGeom>
        </p:spPr>
      </p:pic>
      <p:sp>
        <p:nvSpPr>
          <p:cNvPr id="5" name="Text 1"/>
          <p:cNvSpPr/>
          <p:nvPr/>
        </p:nvSpPr>
        <p:spPr>
          <a:xfrm>
            <a:off x="6301383" y="640318"/>
            <a:ext cx="6240661" cy="684848"/>
          </a:xfrm>
          <a:prstGeom prst="rect">
            <a:avLst/>
          </a:prstGeom>
          <a:noFill/>
          <a:ln/>
        </p:spPr>
        <p:txBody>
          <a:bodyPr wrap="none" rtlCol="0" anchor="t"/>
          <a:lstStyle/>
          <a:p>
            <a:pPr marL="0" indent="0">
              <a:lnSpc>
                <a:spcPts val="5393"/>
              </a:lnSpc>
              <a:buNone/>
            </a:pPr>
            <a:r>
              <a:rPr lang="en-US" sz="4314" b="1" dirty="0">
                <a:solidFill>
                  <a:srgbClr val="FFFFFF"/>
                </a:solidFill>
                <a:latin typeface="Nunito" pitchFamily="34" charset="0"/>
                <a:ea typeface="Nunito" pitchFamily="34" charset="-122"/>
                <a:cs typeface="Nunito" pitchFamily="34" charset="-120"/>
              </a:rPr>
              <a:t>Pilas y Recursividad en C</a:t>
            </a:r>
            <a:endParaRPr lang="en-US" sz="4314" dirty="0"/>
          </a:p>
        </p:txBody>
      </p:sp>
      <p:sp>
        <p:nvSpPr>
          <p:cNvPr id="6" name="Shape 2"/>
          <p:cNvSpPr/>
          <p:nvPr/>
        </p:nvSpPr>
        <p:spPr>
          <a:xfrm>
            <a:off x="6388656" y="1936313"/>
            <a:ext cx="523875" cy="523875"/>
          </a:xfrm>
          <a:prstGeom prst="roundRect">
            <a:avLst>
              <a:gd name="adj" fmla="val 66678"/>
            </a:avLst>
          </a:prstGeom>
          <a:solidFill>
            <a:srgbClr val="00002E"/>
          </a:solidFill>
          <a:ln w="22860">
            <a:solidFill>
              <a:srgbClr val="F2B42D"/>
            </a:solidFill>
            <a:prstDash val="solid"/>
          </a:ln>
        </p:spPr>
      </p:sp>
      <p:sp>
        <p:nvSpPr>
          <p:cNvPr id="7" name="Text 3"/>
          <p:cNvSpPr/>
          <p:nvPr/>
        </p:nvSpPr>
        <p:spPr>
          <a:xfrm>
            <a:off x="6552009" y="2033826"/>
            <a:ext cx="197168" cy="328732"/>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1</a:t>
            </a:r>
            <a:endParaRPr lang="en-US" sz="2589" dirty="0"/>
          </a:p>
        </p:txBody>
      </p:sp>
      <p:sp>
        <p:nvSpPr>
          <p:cNvPr id="8" name="Text 4"/>
          <p:cNvSpPr/>
          <p:nvPr/>
        </p:nvSpPr>
        <p:spPr>
          <a:xfrm>
            <a:off x="7931348" y="1907143"/>
            <a:ext cx="2739628" cy="342424"/>
          </a:xfrm>
          <a:prstGeom prst="rect">
            <a:avLst/>
          </a:prstGeom>
          <a:noFill/>
          <a:ln/>
        </p:spPr>
        <p:txBody>
          <a:bodyPr wrap="none" rtlCol="0" anchor="t"/>
          <a:lstStyle/>
          <a:p>
            <a:pPr marL="0" indent="0" algn="l">
              <a:lnSpc>
                <a:spcPts val="2697"/>
              </a:lnSpc>
              <a:buNone/>
            </a:pPr>
            <a:r>
              <a:rPr lang="en-US" sz="2157" b="1" dirty="0">
                <a:solidFill>
                  <a:srgbClr val="FFFFFF"/>
                </a:solidFill>
                <a:latin typeface="Nunito" pitchFamily="34" charset="0"/>
                <a:ea typeface="Nunito" pitchFamily="34" charset="-122"/>
                <a:cs typeface="Nunito" pitchFamily="34" charset="-120"/>
              </a:rPr>
              <a:t>Pila</a:t>
            </a:r>
            <a:endParaRPr lang="en-US" sz="2157" dirty="0"/>
          </a:p>
        </p:txBody>
      </p:sp>
      <p:sp>
        <p:nvSpPr>
          <p:cNvPr id="9" name="Text 5"/>
          <p:cNvSpPr/>
          <p:nvPr/>
        </p:nvSpPr>
        <p:spPr>
          <a:xfrm>
            <a:off x="7931348" y="2389227"/>
            <a:ext cx="5884069" cy="745093"/>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En C, la pila se utiliza para el manejo de funciones y sus variables locales.</a:t>
            </a:r>
            <a:endParaRPr lang="en-US" sz="1834" dirty="0"/>
          </a:p>
        </p:txBody>
      </p:sp>
      <p:sp>
        <p:nvSpPr>
          <p:cNvPr id="10" name="Shape 6"/>
          <p:cNvSpPr/>
          <p:nvPr/>
        </p:nvSpPr>
        <p:spPr>
          <a:xfrm>
            <a:off x="6388656" y="3861792"/>
            <a:ext cx="523875" cy="523875"/>
          </a:xfrm>
          <a:prstGeom prst="roundRect">
            <a:avLst>
              <a:gd name="adj" fmla="val 66678"/>
            </a:avLst>
          </a:prstGeom>
          <a:solidFill>
            <a:srgbClr val="00002E"/>
          </a:solidFill>
          <a:ln w="22860">
            <a:solidFill>
              <a:srgbClr val="D7425E"/>
            </a:solidFill>
            <a:prstDash val="solid"/>
          </a:ln>
        </p:spPr>
      </p:sp>
      <p:sp>
        <p:nvSpPr>
          <p:cNvPr id="11" name="Text 7"/>
          <p:cNvSpPr/>
          <p:nvPr/>
        </p:nvSpPr>
        <p:spPr>
          <a:xfrm>
            <a:off x="6552009" y="3959304"/>
            <a:ext cx="197168" cy="328732"/>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2</a:t>
            </a:r>
            <a:endParaRPr lang="en-US" sz="2589" dirty="0"/>
          </a:p>
        </p:txBody>
      </p:sp>
      <p:sp>
        <p:nvSpPr>
          <p:cNvPr id="12" name="Text 8"/>
          <p:cNvSpPr/>
          <p:nvPr/>
        </p:nvSpPr>
        <p:spPr>
          <a:xfrm>
            <a:off x="7931348" y="3832622"/>
            <a:ext cx="2739628" cy="342424"/>
          </a:xfrm>
          <a:prstGeom prst="rect">
            <a:avLst/>
          </a:prstGeom>
          <a:noFill/>
          <a:ln/>
        </p:spPr>
        <p:txBody>
          <a:bodyPr wrap="none" rtlCol="0" anchor="t"/>
          <a:lstStyle/>
          <a:p>
            <a:pPr marL="0" indent="0" algn="l">
              <a:lnSpc>
                <a:spcPts val="2697"/>
              </a:lnSpc>
              <a:buNone/>
            </a:pPr>
            <a:r>
              <a:rPr lang="en-US" sz="2157" b="1" dirty="0">
                <a:solidFill>
                  <a:srgbClr val="FFFFFF"/>
                </a:solidFill>
                <a:latin typeface="Nunito" pitchFamily="34" charset="0"/>
                <a:ea typeface="Nunito" pitchFamily="34" charset="-122"/>
                <a:cs typeface="Nunito" pitchFamily="34" charset="-120"/>
              </a:rPr>
              <a:t>Recursividad</a:t>
            </a:r>
            <a:endParaRPr lang="en-US" sz="2157" dirty="0"/>
          </a:p>
        </p:txBody>
      </p:sp>
      <p:sp>
        <p:nvSpPr>
          <p:cNvPr id="13" name="Text 9"/>
          <p:cNvSpPr/>
          <p:nvPr/>
        </p:nvSpPr>
        <p:spPr>
          <a:xfrm>
            <a:off x="7931348" y="4314706"/>
            <a:ext cx="5884069" cy="1117640"/>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La recursividad es una técnica donde una función se llama a sí misma, lo que permite solucionar problemas de manera elegante y eficiente.</a:t>
            </a:r>
            <a:endParaRPr lang="en-US" sz="1834" dirty="0"/>
          </a:p>
        </p:txBody>
      </p:sp>
      <p:sp>
        <p:nvSpPr>
          <p:cNvPr id="14" name="Shape 10"/>
          <p:cNvSpPr/>
          <p:nvPr/>
        </p:nvSpPr>
        <p:spPr>
          <a:xfrm>
            <a:off x="6388656" y="6159818"/>
            <a:ext cx="523875" cy="523875"/>
          </a:xfrm>
          <a:prstGeom prst="roundRect">
            <a:avLst>
              <a:gd name="adj" fmla="val 66678"/>
            </a:avLst>
          </a:prstGeom>
          <a:solidFill>
            <a:srgbClr val="00002E"/>
          </a:solidFill>
          <a:ln w="22860">
            <a:solidFill>
              <a:srgbClr val="DD785E"/>
            </a:solidFill>
            <a:prstDash val="solid"/>
          </a:ln>
        </p:spPr>
      </p:sp>
      <p:sp>
        <p:nvSpPr>
          <p:cNvPr id="15" name="Text 11"/>
          <p:cNvSpPr/>
          <p:nvPr/>
        </p:nvSpPr>
        <p:spPr>
          <a:xfrm>
            <a:off x="6552009" y="6257330"/>
            <a:ext cx="197168" cy="328732"/>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3</a:t>
            </a:r>
            <a:endParaRPr lang="en-US" sz="2589" dirty="0"/>
          </a:p>
        </p:txBody>
      </p:sp>
      <p:sp>
        <p:nvSpPr>
          <p:cNvPr id="16" name="Text 12"/>
          <p:cNvSpPr/>
          <p:nvPr/>
        </p:nvSpPr>
        <p:spPr>
          <a:xfrm>
            <a:off x="7931348" y="6130647"/>
            <a:ext cx="2739628" cy="342424"/>
          </a:xfrm>
          <a:prstGeom prst="rect">
            <a:avLst/>
          </a:prstGeom>
          <a:noFill/>
          <a:ln/>
        </p:spPr>
        <p:txBody>
          <a:bodyPr wrap="none" rtlCol="0" anchor="t"/>
          <a:lstStyle/>
          <a:p>
            <a:pPr marL="0" indent="0" algn="l">
              <a:lnSpc>
                <a:spcPts val="2697"/>
              </a:lnSpc>
              <a:buNone/>
            </a:pPr>
            <a:r>
              <a:rPr lang="en-US" sz="2157" b="1" dirty="0">
                <a:solidFill>
                  <a:srgbClr val="FFFFFF"/>
                </a:solidFill>
                <a:latin typeface="Nunito" pitchFamily="34" charset="0"/>
                <a:ea typeface="Nunito" pitchFamily="34" charset="-122"/>
                <a:cs typeface="Nunito" pitchFamily="34" charset="-120"/>
              </a:rPr>
              <a:t>Ejemplo</a:t>
            </a:r>
            <a:endParaRPr lang="en-US" sz="2157" dirty="0"/>
          </a:p>
        </p:txBody>
      </p:sp>
      <p:sp>
        <p:nvSpPr>
          <p:cNvPr id="17" name="Text 13"/>
          <p:cNvSpPr/>
          <p:nvPr/>
        </p:nvSpPr>
        <p:spPr>
          <a:xfrm>
            <a:off x="7931348" y="6612731"/>
            <a:ext cx="5884069" cy="745093"/>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Un ejemplo de recursividad en C es la función factorial, que calcula el factorial de un número dado.</a:t>
            </a:r>
            <a:endParaRPr lang="en-US" sz="183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797123"/>
            <a:ext cx="6544389"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Memoria y Cadenas en C</a:t>
            </a:r>
            <a:endParaRPr lang="en-US" sz="4574" dirty="0"/>
          </a:p>
        </p:txBody>
      </p:sp>
      <p:sp>
        <p:nvSpPr>
          <p:cNvPr id="6" name="Shape 2"/>
          <p:cNvSpPr/>
          <p:nvPr/>
        </p:nvSpPr>
        <p:spPr>
          <a:xfrm>
            <a:off x="6350437" y="1893451"/>
            <a:ext cx="7415927" cy="2646045"/>
          </a:xfrm>
          <a:prstGeom prst="roundRect">
            <a:avLst>
              <a:gd name="adj" fmla="val 13996"/>
            </a:avLst>
          </a:prstGeom>
          <a:solidFill>
            <a:srgbClr val="00002E"/>
          </a:solidFill>
          <a:ln w="30480">
            <a:solidFill>
              <a:srgbClr val="F2B42D"/>
            </a:solidFill>
            <a:prstDash val="solid"/>
          </a:ln>
        </p:spPr>
      </p:sp>
      <p:sp>
        <p:nvSpPr>
          <p:cNvPr id="7" name="Text 3"/>
          <p:cNvSpPr/>
          <p:nvPr/>
        </p:nvSpPr>
        <p:spPr>
          <a:xfrm>
            <a:off x="6627733" y="2170747"/>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Manejo de Memoria</a:t>
            </a:r>
            <a:endParaRPr lang="en-US" sz="2287" dirty="0"/>
          </a:p>
        </p:txBody>
      </p:sp>
      <p:sp>
        <p:nvSpPr>
          <p:cNvPr id="8" name="Text 4"/>
          <p:cNvSpPr/>
          <p:nvPr/>
        </p:nvSpPr>
        <p:spPr>
          <a:xfrm>
            <a:off x="6627733" y="2682002"/>
            <a:ext cx="6861334" cy="158019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El manejo de memoria es crucial en C, especialmente al trabajar con cadenas. Funciones como malloc, calloc, realloc y free permiten a los desarrolladores asignar, reservar y liberar memoria de manera eficiente.</a:t>
            </a:r>
            <a:endParaRPr lang="en-US" sz="1944" dirty="0"/>
          </a:p>
        </p:txBody>
      </p:sp>
      <p:sp>
        <p:nvSpPr>
          <p:cNvPr id="9" name="Shape 5"/>
          <p:cNvSpPr/>
          <p:nvPr/>
        </p:nvSpPr>
        <p:spPr>
          <a:xfrm>
            <a:off x="6350437" y="4786313"/>
            <a:ext cx="7415927" cy="2646045"/>
          </a:xfrm>
          <a:prstGeom prst="roundRect">
            <a:avLst>
              <a:gd name="adj" fmla="val 13996"/>
            </a:avLst>
          </a:prstGeom>
          <a:solidFill>
            <a:srgbClr val="00002E"/>
          </a:solidFill>
          <a:ln w="30480">
            <a:solidFill>
              <a:srgbClr val="D7425E"/>
            </a:solidFill>
            <a:prstDash val="solid"/>
          </a:ln>
        </p:spPr>
      </p:sp>
      <p:sp>
        <p:nvSpPr>
          <p:cNvPr id="10" name="Text 6"/>
          <p:cNvSpPr/>
          <p:nvPr/>
        </p:nvSpPr>
        <p:spPr>
          <a:xfrm>
            <a:off x="6627733" y="5063609"/>
            <a:ext cx="2904530" cy="363141"/>
          </a:xfrm>
          <a:prstGeom prst="rect">
            <a:avLst/>
          </a:prstGeom>
          <a:noFill/>
          <a:ln/>
        </p:spPr>
        <p:txBody>
          <a:bodyPr wrap="none" rtlCol="0" anchor="t"/>
          <a:lstStyle/>
          <a:p>
            <a:pPr marL="0" indent="0">
              <a:lnSpc>
                <a:spcPts val="2859"/>
              </a:lnSpc>
              <a:buNone/>
            </a:pPr>
            <a:r>
              <a:rPr lang="en-US" sz="2287" b="1" dirty="0">
                <a:solidFill>
                  <a:srgbClr val="FFFFFF"/>
                </a:solidFill>
                <a:latin typeface="Nunito" pitchFamily="34" charset="0"/>
                <a:ea typeface="Nunito" pitchFamily="34" charset="-122"/>
                <a:cs typeface="Nunito" pitchFamily="34" charset="-120"/>
              </a:rPr>
              <a:t>Manejo de Cadenas</a:t>
            </a:r>
            <a:endParaRPr lang="en-US" sz="2287" dirty="0"/>
          </a:p>
        </p:txBody>
      </p:sp>
      <p:sp>
        <p:nvSpPr>
          <p:cNvPr id="11" name="Text 7"/>
          <p:cNvSpPr/>
          <p:nvPr/>
        </p:nvSpPr>
        <p:spPr>
          <a:xfrm>
            <a:off x="6627733" y="5574863"/>
            <a:ext cx="6861334" cy="158019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Ejemplos como el uso de strcpy para copiar cadenas y la asignación dinámica de memoria para almacenar cadenas muestran la importancia del manejo de memoria en el trabajo con cadenas en C.</a:t>
            </a:r>
            <a:endParaRPr lang="en-US" sz="19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816054"/>
            <a:ext cx="7415927" cy="1452086"/>
          </a:xfrm>
          <a:prstGeom prst="rect">
            <a:avLst/>
          </a:prstGeom>
          <a:noFill/>
          <a:ln/>
        </p:spPr>
        <p:txBody>
          <a:bodyPr wrap="squar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Procesos, Subprocesos e Hilos en C</a:t>
            </a:r>
            <a:endParaRPr lang="en-US" sz="4574" dirty="0"/>
          </a:p>
        </p:txBody>
      </p:sp>
      <p:pic>
        <p:nvPicPr>
          <p:cNvPr id="6" name="Image 2" descr="preencoded.png"/>
          <p:cNvPicPr>
            <a:picLocks noChangeAspect="1"/>
          </p:cNvPicPr>
          <p:nvPr/>
        </p:nvPicPr>
        <p:blipFill>
          <a:blip r:embed="rId5"/>
          <a:stretch>
            <a:fillRect/>
          </a:stretch>
        </p:blipFill>
        <p:spPr>
          <a:xfrm>
            <a:off x="864037" y="2638425"/>
            <a:ext cx="1234440" cy="2190036"/>
          </a:xfrm>
          <a:prstGeom prst="rect">
            <a:avLst/>
          </a:prstGeom>
        </p:spPr>
      </p:pic>
      <p:sp>
        <p:nvSpPr>
          <p:cNvPr id="7" name="Text 2"/>
          <p:cNvSpPr/>
          <p:nvPr/>
        </p:nvSpPr>
        <p:spPr>
          <a:xfrm>
            <a:off x="2468761" y="2885242"/>
            <a:ext cx="2904530" cy="363141"/>
          </a:xfrm>
          <a:prstGeom prst="rect">
            <a:avLst/>
          </a:prstGeom>
          <a:noFill/>
          <a:ln/>
        </p:spPr>
        <p:txBody>
          <a:bodyPr wrap="none" rtlCol="0" anchor="t"/>
          <a:lstStyle/>
          <a:p>
            <a:pPr marL="0" indent="0" algn="l">
              <a:lnSpc>
                <a:spcPts val="2859"/>
              </a:lnSpc>
              <a:buNone/>
            </a:pPr>
            <a:r>
              <a:rPr lang="en-US" sz="2287" b="1" dirty="0">
                <a:solidFill>
                  <a:srgbClr val="FFFFFF"/>
                </a:solidFill>
                <a:latin typeface="Nunito" pitchFamily="34" charset="0"/>
                <a:ea typeface="Nunito" pitchFamily="34" charset="-122"/>
                <a:cs typeface="Nunito" pitchFamily="34" charset="-120"/>
              </a:rPr>
              <a:t>Procesos</a:t>
            </a:r>
            <a:endParaRPr lang="en-US" sz="2287" dirty="0"/>
          </a:p>
        </p:txBody>
      </p:sp>
      <p:sp>
        <p:nvSpPr>
          <p:cNvPr id="8" name="Text 3"/>
          <p:cNvSpPr/>
          <p:nvPr/>
        </p:nvSpPr>
        <p:spPr>
          <a:xfrm>
            <a:off x="2468761" y="3396496"/>
            <a:ext cx="5811203" cy="1185148"/>
          </a:xfrm>
          <a:prstGeom prst="rect">
            <a:avLst/>
          </a:prstGeom>
          <a:noFill/>
          <a:ln/>
        </p:spPr>
        <p:txBody>
          <a:bodyPr wrap="square" rtlCol="0" anchor="t"/>
          <a:lstStyle/>
          <a:p>
            <a:pPr marL="0" indent="0" algn="l">
              <a:lnSpc>
                <a:spcPts val="3110"/>
              </a:lnSpc>
              <a:buNone/>
            </a:pPr>
            <a:r>
              <a:rPr lang="en-US" sz="1944" dirty="0">
                <a:solidFill>
                  <a:srgbClr val="FFFFFF"/>
                </a:solidFill>
                <a:latin typeface="PT Sans" pitchFamily="34" charset="0"/>
                <a:ea typeface="PT Sans" pitchFamily="34" charset="-122"/>
                <a:cs typeface="PT Sans" pitchFamily="34" charset="-120"/>
              </a:rPr>
              <a:t>En C, la creación de procesos puede hacerse con la función fork, que permite crear un nuevo proceso a partir del proceso actual.</a:t>
            </a:r>
            <a:endParaRPr lang="en-US" sz="1944" dirty="0"/>
          </a:p>
        </p:txBody>
      </p:sp>
      <p:pic>
        <p:nvPicPr>
          <p:cNvPr id="9" name="Image 3" descr="preencoded.png"/>
          <p:cNvPicPr>
            <a:picLocks noChangeAspect="1"/>
          </p:cNvPicPr>
          <p:nvPr/>
        </p:nvPicPr>
        <p:blipFill>
          <a:blip r:embed="rId6"/>
          <a:stretch>
            <a:fillRect/>
          </a:stretch>
        </p:blipFill>
        <p:spPr>
          <a:xfrm>
            <a:off x="864037" y="4828461"/>
            <a:ext cx="1234440" cy="2585085"/>
          </a:xfrm>
          <a:prstGeom prst="rect">
            <a:avLst/>
          </a:prstGeom>
        </p:spPr>
      </p:pic>
      <p:sp>
        <p:nvSpPr>
          <p:cNvPr id="10" name="Text 4"/>
          <p:cNvSpPr/>
          <p:nvPr/>
        </p:nvSpPr>
        <p:spPr>
          <a:xfrm>
            <a:off x="2468761" y="5075277"/>
            <a:ext cx="2904530" cy="363141"/>
          </a:xfrm>
          <a:prstGeom prst="rect">
            <a:avLst/>
          </a:prstGeom>
          <a:noFill/>
          <a:ln/>
        </p:spPr>
        <p:txBody>
          <a:bodyPr wrap="none" rtlCol="0" anchor="t"/>
          <a:lstStyle/>
          <a:p>
            <a:pPr marL="0" indent="0" algn="l">
              <a:lnSpc>
                <a:spcPts val="2859"/>
              </a:lnSpc>
              <a:buNone/>
            </a:pPr>
            <a:r>
              <a:rPr lang="en-US" sz="2287" b="1" dirty="0">
                <a:solidFill>
                  <a:srgbClr val="FFFFFF"/>
                </a:solidFill>
                <a:latin typeface="Nunito" pitchFamily="34" charset="0"/>
                <a:ea typeface="Nunito" pitchFamily="34" charset="-122"/>
                <a:cs typeface="Nunito" pitchFamily="34" charset="-120"/>
              </a:rPr>
              <a:t>Hilos</a:t>
            </a:r>
            <a:endParaRPr lang="en-US" sz="2287" dirty="0"/>
          </a:p>
        </p:txBody>
      </p:sp>
      <p:sp>
        <p:nvSpPr>
          <p:cNvPr id="11" name="Text 5"/>
          <p:cNvSpPr/>
          <p:nvPr/>
        </p:nvSpPr>
        <p:spPr>
          <a:xfrm>
            <a:off x="2468761" y="5586532"/>
            <a:ext cx="5811203" cy="1580198"/>
          </a:xfrm>
          <a:prstGeom prst="rect">
            <a:avLst/>
          </a:prstGeom>
          <a:noFill/>
          <a:ln/>
        </p:spPr>
        <p:txBody>
          <a:bodyPr wrap="square" rtlCol="0" anchor="t"/>
          <a:lstStyle/>
          <a:p>
            <a:pPr marL="0" indent="0" algn="l">
              <a:lnSpc>
                <a:spcPts val="3110"/>
              </a:lnSpc>
              <a:buNone/>
            </a:pPr>
            <a:r>
              <a:rPr lang="en-US" sz="1944" dirty="0">
                <a:solidFill>
                  <a:srgbClr val="FFFFFF"/>
                </a:solidFill>
                <a:latin typeface="PT Sans" pitchFamily="34" charset="0"/>
                <a:ea typeface="PT Sans" pitchFamily="34" charset="-122"/>
                <a:cs typeface="PT Sans" pitchFamily="34" charset="-120"/>
              </a:rPr>
              <a:t>Para trabajar con hilos en C, se puede utilizar la biblioteca pthread, que permite crear y gestionar hilos de ejecución independientes dentro de un mismo proceso.</a:t>
            </a:r>
            <a:endParaRPr lang="en-US" sz="194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286357"/>
            <a:ext cx="5846802"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Network Sockets en C</a:t>
            </a:r>
            <a:endParaRPr lang="en-US" sz="4574" dirty="0"/>
          </a:p>
        </p:txBody>
      </p:sp>
      <p:pic>
        <p:nvPicPr>
          <p:cNvPr id="6" name="Image 2" descr="preencoded.png"/>
          <p:cNvPicPr>
            <a:picLocks noChangeAspect="1"/>
          </p:cNvPicPr>
          <p:nvPr/>
        </p:nvPicPr>
        <p:blipFill>
          <a:blip r:embed="rId5"/>
          <a:stretch>
            <a:fillRect/>
          </a:stretch>
        </p:blipFill>
        <p:spPr>
          <a:xfrm>
            <a:off x="864037" y="3382685"/>
            <a:ext cx="617220" cy="617220"/>
          </a:xfrm>
          <a:prstGeom prst="rect">
            <a:avLst/>
          </a:prstGeom>
        </p:spPr>
      </p:pic>
      <p:sp>
        <p:nvSpPr>
          <p:cNvPr id="7" name="Text 2"/>
          <p:cNvSpPr/>
          <p:nvPr/>
        </p:nvSpPr>
        <p:spPr>
          <a:xfrm>
            <a:off x="864037" y="4246721"/>
            <a:ext cx="2904530" cy="363141"/>
          </a:xfrm>
          <a:prstGeom prst="rect">
            <a:avLst/>
          </a:prstGeom>
          <a:noFill/>
          <a:ln/>
        </p:spPr>
        <p:txBody>
          <a:bodyPr wrap="none" rtlCol="0" anchor="t"/>
          <a:lstStyle/>
          <a:p>
            <a:pPr marL="0" indent="0" algn="l">
              <a:lnSpc>
                <a:spcPts val="2859"/>
              </a:lnSpc>
              <a:buNone/>
            </a:pPr>
            <a:r>
              <a:rPr lang="en-US" sz="2287" b="1" dirty="0">
                <a:solidFill>
                  <a:srgbClr val="FFFFFF"/>
                </a:solidFill>
                <a:latin typeface="Nunito" pitchFamily="34" charset="0"/>
                <a:ea typeface="Nunito" pitchFamily="34" charset="-122"/>
                <a:cs typeface="Nunito" pitchFamily="34" charset="-120"/>
              </a:rPr>
              <a:t>Sockets</a:t>
            </a:r>
            <a:endParaRPr lang="en-US" sz="2287" dirty="0"/>
          </a:p>
        </p:txBody>
      </p:sp>
      <p:sp>
        <p:nvSpPr>
          <p:cNvPr id="8" name="Text 3"/>
          <p:cNvSpPr/>
          <p:nvPr/>
        </p:nvSpPr>
        <p:spPr>
          <a:xfrm>
            <a:off x="864037" y="4757976"/>
            <a:ext cx="7415927" cy="1185148"/>
          </a:xfrm>
          <a:prstGeom prst="rect">
            <a:avLst/>
          </a:prstGeom>
          <a:noFill/>
          <a:ln/>
        </p:spPr>
        <p:txBody>
          <a:bodyPr wrap="square" rtlCol="0" anchor="t"/>
          <a:lstStyle/>
          <a:p>
            <a:pPr marL="0" indent="0" algn="l">
              <a:lnSpc>
                <a:spcPts val="3110"/>
              </a:lnSpc>
              <a:buNone/>
            </a:pPr>
            <a:r>
              <a:rPr lang="en-US" sz="1944" dirty="0">
                <a:solidFill>
                  <a:srgbClr val="FFFFFF"/>
                </a:solidFill>
                <a:latin typeface="PT Sans" pitchFamily="34" charset="0"/>
                <a:ea typeface="PT Sans" pitchFamily="34" charset="-122"/>
                <a:cs typeface="PT Sans" pitchFamily="34" charset="-120"/>
              </a:rPr>
              <a:t>Para trabajar con sockets de red en C, se utiliza la biblioteca de sockets, que permite crear, conectar y enviar datos a través de conexiones de red.</a:t>
            </a:r>
            <a:endParaRPr lang="en-US" sz="194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180868"/>
            <a:ext cx="5809059" cy="726043"/>
          </a:xfrm>
          <a:prstGeom prst="rect">
            <a:avLst/>
          </a:prstGeom>
          <a:noFill/>
          <a:ln/>
        </p:spPr>
        <p:txBody>
          <a:bodyPr wrap="none" rtlCol="0" anchor="t"/>
          <a:lstStyle/>
          <a:p>
            <a:pPr marL="0" indent="0">
              <a:lnSpc>
                <a:spcPts val="5718"/>
              </a:lnSpc>
              <a:buNone/>
            </a:pPr>
            <a:r>
              <a:rPr lang="en-US" sz="4574" b="1" dirty="0">
                <a:solidFill>
                  <a:srgbClr val="FFFFFF"/>
                </a:solidFill>
                <a:latin typeface="Nunito" pitchFamily="34" charset="0"/>
                <a:ea typeface="Nunito" pitchFamily="34" charset="-122"/>
                <a:cs typeface="Nunito" pitchFamily="34" charset="-120"/>
              </a:rPr>
              <a:t>Git y GitHub</a:t>
            </a:r>
            <a:endParaRPr lang="en-US" sz="4574" dirty="0"/>
          </a:p>
        </p:txBody>
      </p:sp>
      <p:sp>
        <p:nvSpPr>
          <p:cNvPr id="5" name="Text 2"/>
          <p:cNvSpPr/>
          <p:nvPr/>
        </p:nvSpPr>
        <p:spPr>
          <a:xfrm>
            <a:off x="968693" y="3400663"/>
            <a:ext cx="12692896" cy="1185148"/>
          </a:xfrm>
          <a:prstGeom prst="rect">
            <a:avLst/>
          </a:prstGeom>
          <a:noFill/>
          <a:ln/>
        </p:spPr>
        <p:txBody>
          <a:bodyPr wrap="square" rtlCol="0" anchor="t"/>
          <a:lstStyle/>
          <a:p>
            <a:pPr marL="0" indent="0">
              <a:lnSpc>
                <a:spcPts val="3110"/>
              </a:lnSpc>
              <a:buNone/>
            </a:pPr>
            <a:r>
              <a:rPr lang="en-US" sz="1944" dirty="0">
                <a:solidFill>
                  <a:srgbClr val="FFFFFF"/>
                </a:solidFill>
                <a:latin typeface="PT Sans" pitchFamily="34" charset="0"/>
                <a:ea typeface="PT Sans" pitchFamily="34" charset="-122"/>
                <a:cs typeface="PT Sans" pitchFamily="34" charset="-120"/>
              </a:rPr>
              <a:t>Git es un sistema de control de versiones distribuido que permite a los desarrolladores rastrear cambios en el código fuente durante el desarrollo de software. Fue creado por Linus Torvalds en 2005. Git facilita la colaboración entre múltiples desarrolladores y la gestión de versiones de proyectos.</a:t>
            </a:r>
            <a:endParaRPr lang="en-US" sz="1944" dirty="0"/>
          </a:p>
        </p:txBody>
      </p:sp>
      <p:sp>
        <p:nvSpPr>
          <p:cNvPr id="6" name="Text 3"/>
          <p:cNvSpPr/>
          <p:nvPr/>
        </p:nvSpPr>
        <p:spPr>
          <a:xfrm>
            <a:off x="968693" y="4863465"/>
            <a:ext cx="12692896" cy="1185148"/>
          </a:xfrm>
          <a:prstGeom prst="rect">
            <a:avLst/>
          </a:prstGeom>
          <a:noFill/>
          <a:ln/>
        </p:spPr>
        <p:txBody>
          <a:bodyPr wrap="square" rtlCol="0" anchor="t"/>
          <a:lstStyle/>
          <a:p>
            <a:pPr marL="0" indent="0">
              <a:lnSpc>
                <a:spcPts val="3110"/>
              </a:lnSpc>
              <a:buNone/>
            </a:pPr>
            <a:r>
              <a:rPr lang="en-US" sz="1944" b="1" dirty="0">
                <a:solidFill>
                  <a:srgbClr val="FFFFFF"/>
                </a:solidFill>
                <a:latin typeface="PT Sans" pitchFamily="34" charset="0"/>
                <a:ea typeface="PT Sans" pitchFamily="34" charset="-122"/>
                <a:cs typeface="PT Sans" pitchFamily="34" charset="-120"/>
              </a:rPr>
              <a:t>GitHub</a:t>
            </a:r>
            <a:r>
              <a:rPr lang="en-US" sz="1944" dirty="0">
                <a:solidFill>
                  <a:srgbClr val="FFFFFF"/>
                </a:solidFill>
                <a:latin typeface="PT Sans" pitchFamily="34" charset="0"/>
                <a:ea typeface="PT Sans" pitchFamily="34" charset="-122"/>
                <a:cs typeface="PT Sans" pitchFamily="34" charset="-120"/>
              </a:rPr>
              <a:t> es una plataforma web que utiliza Git para el control de versiones y la colaboración. Además de las características de Git, GitHub ofrece herramientas para la </a:t>
            </a:r>
            <a:r>
              <a:rPr lang="en-US" sz="1944" i="1" dirty="0">
                <a:solidFill>
                  <a:srgbClr val="FFFFFF"/>
                </a:solidFill>
                <a:latin typeface="PT Sans" pitchFamily="34" charset="0"/>
                <a:ea typeface="PT Sans" pitchFamily="34" charset="-122"/>
                <a:cs typeface="PT Sans" pitchFamily="34" charset="-120"/>
              </a:rPr>
              <a:t>revisión de código</a:t>
            </a:r>
            <a:r>
              <a:rPr lang="en-US" sz="1944" dirty="0">
                <a:solidFill>
                  <a:srgbClr val="FFFFFF"/>
                </a:solidFill>
                <a:latin typeface="PT Sans" pitchFamily="34" charset="0"/>
                <a:ea typeface="PT Sans" pitchFamily="34" charset="-122"/>
                <a:cs typeface="PT Sans" pitchFamily="34" charset="-120"/>
              </a:rPr>
              <a:t>, la gestión de proyectos, la integración continua y mucho más. Es especialmente útil para proyectos de código abierto y la colaboración en equipo.</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820</Words>
  <Application>Microsoft Office PowerPoint</Application>
  <PresentationFormat>Personalizado</PresentationFormat>
  <Paragraphs>63</Paragraphs>
  <Slides>10</Slides>
  <Notes>10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Nunito</vt:lpstr>
      <vt:lpstr>PT Sans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Fernando Pérez</cp:lastModifiedBy>
  <cp:revision>2</cp:revision>
  <dcterms:created xsi:type="dcterms:W3CDTF">2024-07-25T22:13:51Z</dcterms:created>
  <dcterms:modified xsi:type="dcterms:W3CDTF">2024-07-25T22:14:45Z</dcterms:modified>
</cp:coreProperties>
</file>